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24"/>
  </p:handoutMasterIdLst>
  <p:sldIdLst>
    <p:sldId id="256" r:id="rId2"/>
    <p:sldId id="271" r:id="rId3"/>
    <p:sldId id="272" r:id="rId4"/>
    <p:sldId id="273" r:id="rId5"/>
    <p:sldId id="274" r:id="rId6"/>
    <p:sldId id="275" r:id="rId7"/>
    <p:sldId id="276" r:id="rId8"/>
    <p:sldId id="257" r:id="rId9"/>
    <p:sldId id="260" r:id="rId10"/>
    <p:sldId id="261" r:id="rId11"/>
    <p:sldId id="262" r:id="rId12"/>
    <p:sldId id="263" r:id="rId13"/>
    <p:sldId id="265" r:id="rId14"/>
    <p:sldId id="264" r:id="rId15"/>
    <p:sldId id="266" r:id="rId16"/>
    <p:sldId id="267" r:id="rId17"/>
    <p:sldId id="277" r:id="rId18"/>
    <p:sldId id="268" r:id="rId19"/>
    <p:sldId id="278" r:id="rId20"/>
    <p:sldId id="269" r:id="rId21"/>
    <p:sldId id="279" r:id="rId22"/>
    <p:sldId id="270"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8" d="100"/>
          <a:sy n="88" d="100"/>
        </p:scale>
        <p:origin x="-96" y="-26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CE7DAA8-BA9E-413C-A3FF-8B30997EE472}" type="datetimeFigureOut">
              <a:rPr lang="en-US" smtClean="0"/>
              <a:t>8/12/2008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EE97DFA-2A80-43C2-80F7-F218D83EA0FD}"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subTitle" idx="1"/>
          </p:nvPr>
        </p:nvSpPr>
        <p:spPr>
          <a:xfrm>
            <a:off x="1752600" y="4953000"/>
            <a:ext cx="5715000" cy="838200"/>
          </a:xfrm>
        </p:spPr>
        <p:txBody>
          <a:bodyPr/>
          <a:lstStyle>
            <a:lvl1pPr marL="0" indent="0" algn="ctr">
              <a:buFontTx/>
              <a:buNone/>
              <a:defRPr/>
            </a:lvl1pPr>
          </a:lstStyle>
          <a:p>
            <a:r>
              <a:rPr lang="en-US" smtClean="0"/>
              <a:t>Click to edit Master subtitle style</a:t>
            </a:r>
            <a:endParaRPr lang="en-US"/>
          </a:p>
        </p:txBody>
      </p:sp>
      <p:sp>
        <p:nvSpPr>
          <p:cNvPr id="12300" name="Rectangle 12"/>
          <p:cNvSpPr>
            <a:spLocks noGrp="1" noChangeArrowheads="1"/>
          </p:cNvSpPr>
          <p:nvPr>
            <p:ph type="ctrTitle"/>
          </p:nvPr>
        </p:nvSpPr>
        <p:spPr>
          <a:xfrm>
            <a:off x="1752600" y="3352800"/>
            <a:ext cx="5715000" cy="1600200"/>
          </a:xfrm>
        </p:spPr>
        <p:txBody>
          <a:bodyPr/>
          <a:lstStyle>
            <a:lvl1pPr algn="ctr">
              <a:defRPr sz="4800"/>
            </a:lvl1pPr>
          </a:lstStyle>
          <a:p>
            <a:r>
              <a:rPr lang="en-US" smtClean="0"/>
              <a:t>Click to edit Master title style</a:t>
            </a:r>
            <a:endParaRPr lang="en-US"/>
          </a:p>
        </p:txBody>
      </p:sp>
      <p:sp>
        <p:nvSpPr>
          <p:cNvPr id="12301" name="Rectangle 13"/>
          <p:cNvSpPr>
            <a:spLocks noGrp="1" noChangeArrowheads="1"/>
          </p:cNvSpPr>
          <p:nvPr>
            <p:ph type="dt" sz="half" idx="2"/>
          </p:nvPr>
        </p:nvSpPr>
        <p:spPr/>
        <p:txBody>
          <a:bodyPr/>
          <a:lstStyle>
            <a:lvl1pPr>
              <a:defRPr/>
            </a:lvl1pPr>
          </a:lstStyle>
          <a:p>
            <a:fld id="{35DBEE7A-BDDD-44A6-919A-E18397470F71}" type="datetimeFigureOut">
              <a:rPr lang="en-US" smtClean="0"/>
              <a:t>8/12/2008</a:t>
            </a:fld>
            <a:endParaRPr lang="en-US" dirty="0"/>
          </a:p>
        </p:txBody>
      </p:sp>
      <p:sp>
        <p:nvSpPr>
          <p:cNvPr id="12302" name="Rectangle 14"/>
          <p:cNvSpPr>
            <a:spLocks noGrp="1" noChangeArrowheads="1"/>
          </p:cNvSpPr>
          <p:nvPr>
            <p:ph type="ftr" sz="quarter" idx="3"/>
          </p:nvPr>
        </p:nvSpPr>
        <p:spPr/>
        <p:txBody>
          <a:bodyPr/>
          <a:lstStyle>
            <a:lvl1pPr>
              <a:defRPr/>
            </a:lvl1pPr>
          </a:lstStyle>
          <a:p>
            <a:endParaRPr lang="en-US" dirty="0"/>
          </a:p>
        </p:txBody>
      </p:sp>
      <p:sp>
        <p:nvSpPr>
          <p:cNvPr id="12303" name="Rectangle 15"/>
          <p:cNvSpPr>
            <a:spLocks noGrp="1" noChangeArrowheads="1"/>
          </p:cNvSpPr>
          <p:nvPr>
            <p:ph type="sldNum" sz="quarter" idx="4"/>
          </p:nvPr>
        </p:nvSpPr>
        <p:spPr/>
        <p:txBody>
          <a:bodyPr/>
          <a:lstStyle>
            <a:lvl1pPr>
              <a:defRPr/>
            </a:lvl1pPr>
          </a:lstStyle>
          <a:p>
            <a:fld id="{2FA8E17C-3EA1-4FF8-8BB9-BC3FE0B0CDBA}"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5DBEE7A-BDDD-44A6-919A-E18397470F71}" type="datetimeFigureOut">
              <a:rPr lang="en-US" smtClean="0"/>
              <a:t>8/12/2008</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2FA8E17C-3EA1-4FF8-8BB9-BC3FE0B0CDBA}"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62000"/>
            <a:ext cx="198120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762000"/>
            <a:ext cx="57912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5DBEE7A-BDDD-44A6-919A-E18397470F71}" type="datetimeFigureOut">
              <a:rPr lang="en-US" smtClean="0"/>
              <a:t>8/12/2008</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2FA8E17C-3EA1-4FF8-8BB9-BC3FE0B0CDBA}"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5DBEE7A-BDDD-44A6-919A-E18397470F71}" type="datetimeFigureOut">
              <a:rPr lang="en-US" smtClean="0"/>
              <a:t>8/12/2008</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2FA8E17C-3EA1-4FF8-8BB9-BC3FE0B0CDBA}"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35DBEE7A-BDDD-44A6-919A-E18397470F71}" type="datetimeFigureOut">
              <a:rPr lang="en-US" smtClean="0"/>
              <a:t>8/12/2008</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2FA8E17C-3EA1-4FF8-8BB9-BC3FE0B0CDBA}"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76400"/>
            <a:ext cx="3886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676400"/>
            <a:ext cx="3886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35DBEE7A-BDDD-44A6-919A-E18397470F71}" type="datetimeFigureOut">
              <a:rPr lang="en-US" smtClean="0"/>
              <a:t>8/12/2008</a:t>
            </a:fld>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2FA8E17C-3EA1-4FF8-8BB9-BC3FE0B0CDBA}"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35DBEE7A-BDDD-44A6-919A-E18397470F71}" type="datetimeFigureOut">
              <a:rPr lang="en-US" smtClean="0"/>
              <a:t>8/12/2008</a:t>
            </a:fld>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2FA8E17C-3EA1-4FF8-8BB9-BC3FE0B0CDBA}"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35DBEE7A-BDDD-44A6-919A-E18397470F71}" type="datetimeFigureOut">
              <a:rPr lang="en-US" smtClean="0"/>
              <a:t>8/12/2008</a:t>
            </a:fld>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2FA8E17C-3EA1-4FF8-8BB9-BC3FE0B0CDBA}"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35DBEE7A-BDDD-44A6-919A-E18397470F71}" type="datetimeFigureOut">
              <a:rPr lang="en-US" smtClean="0"/>
              <a:t>8/12/2008</a:t>
            </a:fld>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2FA8E17C-3EA1-4FF8-8BB9-BC3FE0B0CDBA}"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35DBEE7A-BDDD-44A6-919A-E18397470F71}" type="datetimeFigureOut">
              <a:rPr lang="en-US" smtClean="0"/>
              <a:t>8/12/2008</a:t>
            </a:fld>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2FA8E17C-3EA1-4FF8-8BB9-BC3FE0B0CDBA}"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35DBEE7A-BDDD-44A6-919A-E18397470F71}" type="datetimeFigureOut">
              <a:rPr lang="en-US" smtClean="0"/>
              <a:t>8/12/2008</a:t>
            </a:fld>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2FA8E17C-3EA1-4FF8-8BB9-BC3FE0B0CDBA}"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1268" name="Rectangle 4"/>
          <p:cNvSpPr>
            <a:spLocks noGrp="1" noChangeArrowheads="1"/>
          </p:cNvSpPr>
          <p:nvPr>
            <p:ph type="title"/>
          </p:nvPr>
        </p:nvSpPr>
        <p:spPr bwMode="auto">
          <a:xfrm>
            <a:off x="685800" y="762000"/>
            <a:ext cx="7924800" cy="8794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endParaRPr lang="en-US" smtClean="0"/>
          </a:p>
        </p:txBody>
      </p:sp>
      <p:sp>
        <p:nvSpPr>
          <p:cNvPr id="11269" name="Rectangle 5"/>
          <p:cNvSpPr>
            <a:spLocks noGrp="1" noChangeArrowheads="1"/>
          </p:cNvSpPr>
          <p:nvPr>
            <p:ph type="body" idx="1"/>
          </p:nvPr>
        </p:nvSpPr>
        <p:spPr bwMode="auto">
          <a:xfrm>
            <a:off x="685800" y="1676400"/>
            <a:ext cx="7924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11270" name="Rectangle 6"/>
          <p:cNvSpPr>
            <a:spLocks noGrp="1" noChangeArrowheads="1"/>
          </p:cNvSpPr>
          <p:nvPr>
            <p:ph type="dt" sz="half" idx="2"/>
          </p:nvPr>
        </p:nvSpPr>
        <p:spPr bwMode="auto">
          <a:xfrm>
            <a:off x="685800" y="6248400"/>
            <a:ext cx="216535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b="1">
                <a:solidFill>
                  <a:srgbClr val="663300"/>
                </a:solidFill>
                <a:latin typeface="Century Gothic" pitchFamily="34" charset="0"/>
              </a:defRPr>
            </a:lvl1pPr>
          </a:lstStyle>
          <a:p>
            <a:fld id="{35DBEE7A-BDDD-44A6-919A-E18397470F71}" type="datetimeFigureOut">
              <a:rPr lang="en-US" smtClean="0"/>
              <a:t>8/12/2008</a:t>
            </a:fld>
            <a:endParaRPr lang="en-US" dirty="0"/>
          </a:p>
        </p:txBody>
      </p:sp>
      <p:sp>
        <p:nvSpPr>
          <p:cNvPr id="11271" name="Rectangle 7"/>
          <p:cNvSpPr>
            <a:spLocks noGrp="1" noChangeArrowheads="1"/>
          </p:cNvSpPr>
          <p:nvPr>
            <p:ph type="ftr" sz="quarter" idx="3"/>
          </p:nvPr>
        </p:nvSpPr>
        <p:spPr bwMode="auto">
          <a:xfrm>
            <a:off x="3254375" y="624840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b="1">
                <a:solidFill>
                  <a:srgbClr val="663300"/>
                </a:solidFill>
                <a:latin typeface="Century Gothic" pitchFamily="34" charset="0"/>
              </a:defRPr>
            </a:lvl1pPr>
          </a:lstStyle>
          <a:p>
            <a:endParaRPr lang="en-US" dirty="0"/>
          </a:p>
        </p:txBody>
      </p:sp>
      <p:sp>
        <p:nvSpPr>
          <p:cNvPr id="11272" name="Rectangle 8"/>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b="1">
                <a:solidFill>
                  <a:srgbClr val="663300"/>
                </a:solidFill>
                <a:latin typeface="Century Gothic" pitchFamily="34" charset="0"/>
              </a:defRPr>
            </a:lvl1pPr>
          </a:lstStyle>
          <a:p>
            <a:fld id="{2FA8E17C-3EA1-4FF8-8BB9-BC3FE0B0CDBA}"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fontAlgn="base" hangingPunct="1">
        <a:spcBef>
          <a:spcPct val="0"/>
        </a:spcBef>
        <a:spcAft>
          <a:spcPct val="0"/>
        </a:spcAft>
        <a:defRPr sz="3600" b="1">
          <a:solidFill>
            <a:srgbClr val="824100"/>
          </a:solidFill>
          <a:latin typeface="+mj-lt"/>
          <a:ea typeface="+mj-ea"/>
          <a:cs typeface="+mj-cs"/>
        </a:defRPr>
      </a:lvl1pPr>
      <a:lvl2pPr algn="l" rtl="0" eaLnBrk="1" fontAlgn="base" hangingPunct="1">
        <a:spcBef>
          <a:spcPct val="0"/>
        </a:spcBef>
        <a:spcAft>
          <a:spcPct val="0"/>
        </a:spcAft>
        <a:defRPr sz="3600" b="1">
          <a:solidFill>
            <a:srgbClr val="824100"/>
          </a:solidFill>
          <a:latin typeface="Garamond" pitchFamily="18" charset="0"/>
        </a:defRPr>
      </a:lvl2pPr>
      <a:lvl3pPr algn="l" rtl="0" eaLnBrk="1" fontAlgn="base" hangingPunct="1">
        <a:spcBef>
          <a:spcPct val="0"/>
        </a:spcBef>
        <a:spcAft>
          <a:spcPct val="0"/>
        </a:spcAft>
        <a:defRPr sz="3600" b="1">
          <a:solidFill>
            <a:srgbClr val="824100"/>
          </a:solidFill>
          <a:latin typeface="Garamond" pitchFamily="18" charset="0"/>
        </a:defRPr>
      </a:lvl3pPr>
      <a:lvl4pPr algn="l" rtl="0" eaLnBrk="1" fontAlgn="base" hangingPunct="1">
        <a:spcBef>
          <a:spcPct val="0"/>
        </a:spcBef>
        <a:spcAft>
          <a:spcPct val="0"/>
        </a:spcAft>
        <a:defRPr sz="3600" b="1">
          <a:solidFill>
            <a:srgbClr val="824100"/>
          </a:solidFill>
          <a:latin typeface="Garamond" pitchFamily="18" charset="0"/>
        </a:defRPr>
      </a:lvl4pPr>
      <a:lvl5pPr algn="l" rtl="0" eaLnBrk="1" fontAlgn="base" hangingPunct="1">
        <a:spcBef>
          <a:spcPct val="0"/>
        </a:spcBef>
        <a:spcAft>
          <a:spcPct val="0"/>
        </a:spcAft>
        <a:defRPr sz="3600" b="1">
          <a:solidFill>
            <a:srgbClr val="824100"/>
          </a:solidFill>
          <a:latin typeface="Garamond" pitchFamily="18" charset="0"/>
        </a:defRPr>
      </a:lvl5pPr>
      <a:lvl6pPr marL="457200" algn="l" rtl="0" eaLnBrk="1" fontAlgn="base" hangingPunct="1">
        <a:spcBef>
          <a:spcPct val="0"/>
        </a:spcBef>
        <a:spcAft>
          <a:spcPct val="0"/>
        </a:spcAft>
        <a:defRPr sz="3600" b="1">
          <a:solidFill>
            <a:srgbClr val="824100"/>
          </a:solidFill>
          <a:latin typeface="Garamond" pitchFamily="18" charset="0"/>
        </a:defRPr>
      </a:lvl6pPr>
      <a:lvl7pPr marL="914400" algn="l" rtl="0" eaLnBrk="1" fontAlgn="base" hangingPunct="1">
        <a:spcBef>
          <a:spcPct val="0"/>
        </a:spcBef>
        <a:spcAft>
          <a:spcPct val="0"/>
        </a:spcAft>
        <a:defRPr sz="3600" b="1">
          <a:solidFill>
            <a:srgbClr val="824100"/>
          </a:solidFill>
          <a:latin typeface="Garamond" pitchFamily="18" charset="0"/>
        </a:defRPr>
      </a:lvl7pPr>
      <a:lvl8pPr marL="1371600" algn="l" rtl="0" eaLnBrk="1" fontAlgn="base" hangingPunct="1">
        <a:spcBef>
          <a:spcPct val="0"/>
        </a:spcBef>
        <a:spcAft>
          <a:spcPct val="0"/>
        </a:spcAft>
        <a:defRPr sz="3600" b="1">
          <a:solidFill>
            <a:srgbClr val="824100"/>
          </a:solidFill>
          <a:latin typeface="Garamond" pitchFamily="18" charset="0"/>
        </a:defRPr>
      </a:lvl8pPr>
      <a:lvl9pPr marL="1828800" algn="l" rtl="0" eaLnBrk="1" fontAlgn="base" hangingPunct="1">
        <a:spcBef>
          <a:spcPct val="0"/>
        </a:spcBef>
        <a:spcAft>
          <a:spcPct val="0"/>
        </a:spcAft>
        <a:defRPr sz="3600" b="1">
          <a:solidFill>
            <a:srgbClr val="824100"/>
          </a:solidFill>
          <a:latin typeface="Garamond" pitchFamily="18" charset="0"/>
        </a:defRPr>
      </a:lvl9pPr>
    </p:titleStyle>
    <p:bodyStyle>
      <a:lvl1pPr marL="447675" indent="-447675" algn="l" rtl="0" eaLnBrk="1" fontAlgn="base" hangingPunct="1">
        <a:spcBef>
          <a:spcPct val="60000"/>
        </a:spcBef>
        <a:spcAft>
          <a:spcPct val="0"/>
        </a:spcAft>
        <a:buClr>
          <a:srgbClr val="663300"/>
        </a:buClr>
        <a:buChar char="•"/>
        <a:defRPr sz="2000">
          <a:solidFill>
            <a:srgbClr val="824100"/>
          </a:solidFill>
          <a:latin typeface="+mn-lt"/>
          <a:ea typeface="+mn-ea"/>
          <a:cs typeface="+mn-cs"/>
        </a:defRPr>
      </a:lvl1pPr>
      <a:lvl2pPr marL="889000" indent="-439738" algn="l" rtl="0" eaLnBrk="1" fontAlgn="base" hangingPunct="1">
        <a:spcBef>
          <a:spcPct val="20000"/>
        </a:spcBef>
        <a:spcAft>
          <a:spcPct val="0"/>
        </a:spcAft>
        <a:buClr>
          <a:srgbClr val="663300"/>
        </a:buClr>
        <a:buChar char="•"/>
        <a:defRPr>
          <a:solidFill>
            <a:srgbClr val="824100"/>
          </a:solidFill>
          <a:latin typeface="+mn-lt"/>
        </a:defRPr>
      </a:lvl2pPr>
      <a:lvl3pPr marL="1293813" indent="-403225" algn="l" rtl="0" eaLnBrk="1" fontAlgn="base" hangingPunct="1">
        <a:spcBef>
          <a:spcPct val="20000"/>
        </a:spcBef>
        <a:spcAft>
          <a:spcPct val="0"/>
        </a:spcAft>
        <a:buClr>
          <a:srgbClr val="663300"/>
        </a:buClr>
        <a:buChar char="•"/>
        <a:defRPr sz="1600">
          <a:solidFill>
            <a:srgbClr val="824100"/>
          </a:solidFill>
          <a:latin typeface="+mn-lt"/>
        </a:defRPr>
      </a:lvl3pPr>
      <a:lvl4pPr marL="1681163" indent="-385763" algn="l" rtl="0" eaLnBrk="1" fontAlgn="base" hangingPunct="1">
        <a:spcBef>
          <a:spcPct val="20000"/>
        </a:spcBef>
        <a:spcAft>
          <a:spcPct val="0"/>
        </a:spcAft>
        <a:buClr>
          <a:srgbClr val="663300"/>
        </a:buClr>
        <a:buChar char="•"/>
        <a:defRPr sz="1400">
          <a:solidFill>
            <a:srgbClr val="824100"/>
          </a:solidFill>
          <a:latin typeface="+mn-lt"/>
        </a:defRPr>
      </a:lvl4pPr>
      <a:lvl5pPr marL="2070100" indent="-387350" algn="l" rtl="0" eaLnBrk="1" fontAlgn="base" hangingPunct="1">
        <a:spcBef>
          <a:spcPct val="20000"/>
        </a:spcBef>
        <a:spcAft>
          <a:spcPct val="0"/>
        </a:spcAft>
        <a:buClr>
          <a:srgbClr val="663300"/>
        </a:buClr>
        <a:buChar char="•"/>
        <a:defRPr sz="1400">
          <a:solidFill>
            <a:srgbClr val="824100"/>
          </a:solidFill>
          <a:latin typeface="+mn-lt"/>
        </a:defRPr>
      </a:lvl5pPr>
      <a:lvl6pPr marL="2527300" indent="-387350" algn="l" rtl="0" eaLnBrk="1" fontAlgn="base" hangingPunct="1">
        <a:spcBef>
          <a:spcPct val="20000"/>
        </a:spcBef>
        <a:spcAft>
          <a:spcPct val="0"/>
        </a:spcAft>
        <a:buClr>
          <a:srgbClr val="663300"/>
        </a:buClr>
        <a:buChar char="•"/>
        <a:defRPr sz="1400">
          <a:solidFill>
            <a:srgbClr val="824100"/>
          </a:solidFill>
          <a:latin typeface="+mn-lt"/>
        </a:defRPr>
      </a:lvl6pPr>
      <a:lvl7pPr marL="2984500" indent="-387350" algn="l" rtl="0" eaLnBrk="1" fontAlgn="base" hangingPunct="1">
        <a:spcBef>
          <a:spcPct val="20000"/>
        </a:spcBef>
        <a:spcAft>
          <a:spcPct val="0"/>
        </a:spcAft>
        <a:buClr>
          <a:srgbClr val="663300"/>
        </a:buClr>
        <a:buChar char="•"/>
        <a:defRPr sz="1400">
          <a:solidFill>
            <a:srgbClr val="824100"/>
          </a:solidFill>
          <a:latin typeface="+mn-lt"/>
        </a:defRPr>
      </a:lvl7pPr>
      <a:lvl8pPr marL="3441700" indent="-387350" algn="l" rtl="0" eaLnBrk="1" fontAlgn="base" hangingPunct="1">
        <a:spcBef>
          <a:spcPct val="20000"/>
        </a:spcBef>
        <a:spcAft>
          <a:spcPct val="0"/>
        </a:spcAft>
        <a:buClr>
          <a:srgbClr val="663300"/>
        </a:buClr>
        <a:buChar char="•"/>
        <a:defRPr sz="1400">
          <a:solidFill>
            <a:srgbClr val="824100"/>
          </a:solidFill>
          <a:latin typeface="+mn-lt"/>
        </a:defRPr>
      </a:lvl8pPr>
      <a:lvl9pPr marL="3898900" indent="-387350" algn="l" rtl="0" eaLnBrk="1" fontAlgn="base" hangingPunct="1">
        <a:spcBef>
          <a:spcPct val="20000"/>
        </a:spcBef>
        <a:spcAft>
          <a:spcPct val="0"/>
        </a:spcAft>
        <a:buClr>
          <a:srgbClr val="663300"/>
        </a:buClr>
        <a:buChar char="•"/>
        <a:defRPr sz="1400">
          <a:solidFill>
            <a:srgbClr val="8241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Accounting 1</a:t>
            </a:r>
          </a:p>
          <a:p>
            <a:r>
              <a:rPr lang="en-US" dirty="0" smtClean="0"/>
              <a:t>Mrs. Eddy</a:t>
            </a:r>
            <a:endParaRPr lang="en-US" dirty="0"/>
          </a:p>
        </p:txBody>
      </p:sp>
      <p:sp>
        <p:nvSpPr>
          <p:cNvPr id="2" name="Title 1"/>
          <p:cNvSpPr>
            <a:spLocks noGrp="1"/>
          </p:cNvSpPr>
          <p:nvPr>
            <p:ph type="ctrTitle"/>
          </p:nvPr>
        </p:nvSpPr>
        <p:spPr/>
        <p:txBody>
          <a:bodyPr/>
          <a:lstStyle/>
          <a:p>
            <a:r>
              <a:rPr lang="en-US" dirty="0" smtClean="0"/>
              <a:t>Introducing Accounting</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Accounting?</a:t>
            </a:r>
            <a:endParaRPr lang="en-US" dirty="0"/>
          </a:p>
        </p:txBody>
      </p:sp>
      <p:sp>
        <p:nvSpPr>
          <p:cNvPr id="3" name="Content Placeholder 2"/>
          <p:cNvSpPr>
            <a:spLocks noGrp="1"/>
          </p:cNvSpPr>
          <p:nvPr>
            <p:ph idx="1"/>
          </p:nvPr>
        </p:nvSpPr>
        <p:spPr/>
        <p:txBody>
          <a:bodyPr>
            <a:normAutofit/>
          </a:bodyPr>
          <a:lstStyle/>
          <a:p>
            <a:r>
              <a:rPr lang="en-US" b="1" dirty="0" smtClean="0"/>
              <a:t>Operating </a:t>
            </a:r>
            <a:r>
              <a:rPr lang="en-US" b="1" dirty="0" smtClean="0"/>
              <a:t>Information</a:t>
            </a:r>
            <a:endParaRPr lang="en-US" dirty="0" smtClean="0"/>
          </a:p>
          <a:p>
            <a:r>
              <a:rPr lang="en-US" dirty="0" smtClean="0"/>
              <a:t>This is the information that is needed on a </a:t>
            </a:r>
            <a:r>
              <a:rPr lang="en-US" b="1" dirty="0" smtClean="0"/>
              <a:t>day-to-day</a:t>
            </a:r>
            <a:r>
              <a:rPr lang="en-US" dirty="0" smtClean="0"/>
              <a:t> basis in order for the organization to conduct its business. Employees need to get paid, sales need to be tracked, the amounts owed to other organizations or individuals need to be tracked, the amount of money the organization has needs to be monitored, the amounts that customers owe the organization need to be checked, any inventory needs to be accounted for: the list goes on and on. </a:t>
            </a:r>
            <a:r>
              <a:rPr lang="en-US" b="1" dirty="0" smtClean="0"/>
              <a:t>Operating information is what constitutes the greatest amount of accounting information and it provides the basis for the other two types of accounting information</a:t>
            </a:r>
            <a:r>
              <a:rPr lang="en-US" b="1" dirty="0" smtClean="0"/>
              <a:t>.</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Accounting?</a:t>
            </a:r>
            <a:endParaRPr lang="en-US" dirty="0"/>
          </a:p>
        </p:txBody>
      </p:sp>
      <p:sp>
        <p:nvSpPr>
          <p:cNvPr id="3" name="Content Placeholder 2"/>
          <p:cNvSpPr>
            <a:spLocks noGrp="1"/>
          </p:cNvSpPr>
          <p:nvPr>
            <p:ph idx="1"/>
          </p:nvPr>
        </p:nvSpPr>
        <p:spPr/>
        <p:txBody>
          <a:bodyPr>
            <a:normAutofit/>
          </a:bodyPr>
          <a:lstStyle/>
          <a:p>
            <a:r>
              <a:rPr lang="en-US" b="1" dirty="0" smtClean="0"/>
              <a:t>Financial </a:t>
            </a:r>
            <a:r>
              <a:rPr lang="en-US" b="1" dirty="0" smtClean="0"/>
              <a:t>Accounting Information</a:t>
            </a:r>
            <a:endParaRPr lang="en-US" dirty="0" smtClean="0"/>
          </a:p>
          <a:p>
            <a:r>
              <a:rPr lang="en-US" dirty="0" smtClean="0"/>
              <a:t>This is the information that is used by </a:t>
            </a:r>
            <a:r>
              <a:rPr lang="en-US" b="1" dirty="0" smtClean="0"/>
              <a:t>managers, shareholders, banks, creditors, the government, the public, etc… </a:t>
            </a:r>
            <a:r>
              <a:rPr lang="en-US" dirty="0" smtClean="0"/>
              <a:t>to make decisions involving the organization and its operations. Shareholders want information about what their investment is worth and whether they should buy or sell shares, bankers and other creditors want to know whether the organization has an ability to pay back money lent, managers want to know how the company is doing compared to other companies. This type of information would be very difficult to extract if every company used a different system for recording their financial position. Financial accounting information is subject to a set of ground rules that dictate how the information is reported and this ensures uniformity</a:t>
            </a:r>
            <a:r>
              <a:rPr lang="en-US" dirty="0" smtClean="0"/>
              <a:t>.</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Accounting?</a:t>
            </a:r>
            <a:endParaRPr lang="en-US" dirty="0"/>
          </a:p>
        </p:txBody>
      </p:sp>
      <p:sp>
        <p:nvSpPr>
          <p:cNvPr id="3" name="Content Placeholder 2"/>
          <p:cNvSpPr>
            <a:spLocks noGrp="1"/>
          </p:cNvSpPr>
          <p:nvPr>
            <p:ph idx="1"/>
          </p:nvPr>
        </p:nvSpPr>
        <p:spPr/>
        <p:txBody>
          <a:bodyPr>
            <a:normAutofit/>
          </a:bodyPr>
          <a:lstStyle/>
          <a:p>
            <a:r>
              <a:rPr lang="en-US" b="1" dirty="0" smtClean="0"/>
              <a:t>Managerial </a:t>
            </a:r>
            <a:r>
              <a:rPr lang="en-US" b="1" dirty="0" smtClean="0"/>
              <a:t>Accounting Information</a:t>
            </a:r>
            <a:endParaRPr lang="en-US" dirty="0" smtClean="0"/>
          </a:p>
          <a:p>
            <a:r>
              <a:rPr lang="en-US" dirty="0" smtClean="0"/>
              <a:t>In order for the managers of a company to make the </a:t>
            </a:r>
            <a:r>
              <a:rPr lang="en-US" b="1" dirty="0" smtClean="0"/>
              <a:t>best decisions </a:t>
            </a:r>
            <a:r>
              <a:rPr lang="en-US" dirty="0" smtClean="0"/>
              <a:t>for a company they need to have specific information prepared. They use this information for three main management functions: </a:t>
            </a:r>
            <a:r>
              <a:rPr lang="en-US" b="1" dirty="0" smtClean="0"/>
              <a:t>planning, implementation and </a:t>
            </a:r>
            <a:r>
              <a:rPr lang="en-US" b="1" dirty="0" smtClean="0"/>
              <a:t>control.</a:t>
            </a:r>
          </a:p>
          <a:p>
            <a:r>
              <a:rPr lang="en-US" dirty="0" smtClean="0"/>
              <a:t>Financial </a:t>
            </a:r>
            <a:r>
              <a:rPr lang="en-US" dirty="0" smtClean="0"/>
              <a:t>information is used to set budgets, analyze different options on a cost basis, modify plans as the need arises, and control and monitor the work that is being done</a:t>
            </a:r>
            <a:r>
              <a:rPr lang="en-US" dirty="0" smtClean="0"/>
              <a:t>.</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Accounting?</a:t>
            </a:r>
            <a:endParaRPr lang="en-US" dirty="0"/>
          </a:p>
        </p:txBody>
      </p:sp>
      <p:sp>
        <p:nvSpPr>
          <p:cNvPr id="3" name="Content Placeholder 2"/>
          <p:cNvSpPr>
            <a:spLocks noGrp="1"/>
          </p:cNvSpPr>
          <p:nvPr>
            <p:ph idx="1"/>
          </p:nvPr>
        </p:nvSpPr>
        <p:spPr/>
        <p:txBody>
          <a:bodyPr>
            <a:normAutofit/>
          </a:bodyPr>
          <a:lstStyle/>
          <a:p>
            <a:r>
              <a:rPr lang="en-US" dirty="0" smtClean="0"/>
              <a:t>As </a:t>
            </a:r>
            <a:r>
              <a:rPr lang="en-US" dirty="0" smtClean="0"/>
              <a:t>you can see, accounting is a multifaceted system involving different people with different needs and after analyzing the various uses and applications of accounting information the American Accounting Association has come up with this definition: </a:t>
            </a:r>
            <a:r>
              <a:rPr lang="en-US" i="1" dirty="0" smtClean="0"/>
              <a:t>“the process of identifying, measuring, and communicating economic information to permit informed judgments and decisions by users of the information</a:t>
            </a:r>
            <a:r>
              <a:rPr lang="en-US" i="1" dirty="0" smtClean="0"/>
              <a:t>.”</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Accounting?</a:t>
            </a:r>
            <a:endParaRPr lang="en-US" dirty="0"/>
          </a:p>
        </p:txBody>
      </p:sp>
      <p:sp>
        <p:nvSpPr>
          <p:cNvPr id="3" name="Content Placeholder 2"/>
          <p:cNvSpPr>
            <a:spLocks noGrp="1"/>
          </p:cNvSpPr>
          <p:nvPr>
            <p:ph idx="1"/>
          </p:nvPr>
        </p:nvSpPr>
        <p:spPr/>
        <p:txBody>
          <a:bodyPr>
            <a:normAutofit/>
          </a:bodyPr>
          <a:lstStyle/>
          <a:p>
            <a:r>
              <a:rPr lang="en-US" dirty="0" smtClean="0"/>
              <a:t>In </a:t>
            </a:r>
            <a:r>
              <a:rPr lang="en-US" dirty="0" smtClean="0"/>
              <a:t>order to facilitate the informed use of this financial information, accounting has come to be based on specified rules or conventions called “principles.” These principles provide general laws or rules that are used to guide accounting activity and are called </a:t>
            </a:r>
            <a:r>
              <a:rPr lang="en-US" b="1" dirty="0" smtClean="0"/>
              <a:t>Generally Accepted Accounting Principles</a:t>
            </a:r>
            <a:r>
              <a:rPr lang="en-US" dirty="0" smtClean="0"/>
              <a:t>, or </a:t>
            </a:r>
            <a:r>
              <a:rPr lang="en-US" b="1" dirty="0" smtClean="0"/>
              <a:t>GAAP</a:t>
            </a:r>
            <a:r>
              <a:rPr lang="en-US" dirty="0" smtClean="0"/>
              <a:t> for short. These principles are established by the Financial Accounting Standards Board (FASB) which is a nongovernmental agency funded by the accounting profession and contributions from business organizations. While there is no legal obligation for companies to adhere to GAAP, there are strong practical reasons to do so. From auditing to reporting earning to the US Securities Exchange Commission to applying for a loan, there are very compelling reasons for organizations to conform to the generally accepted standard</a:t>
            </a:r>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924800" cy="1143000"/>
          </a:xfrm>
        </p:spPr>
        <p:txBody>
          <a:bodyPr/>
          <a:lstStyle/>
          <a:p>
            <a:r>
              <a:rPr lang="en-US" dirty="0" smtClean="0"/>
              <a:t>What Is The End Result Of All This Accounting Information?</a:t>
            </a:r>
            <a:endParaRPr lang="en-US" dirty="0"/>
          </a:p>
        </p:txBody>
      </p:sp>
      <p:sp>
        <p:nvSpPr>
          <p:cNvPr id="3" name="Content Placeholder 2"/>
          <p:cNvSpPr>
            <a:spLocks noGrp="1"/>
          </p:cNvSpPr>
          <p:nvPr>
            <p:ph idx="1"/>
          </p:nvPr>
        </p:nvSpPr>
        <p:spPr/>
        <p:txBody>
          <a:bodyPr>
            <a:normAutofit/>
          </a:bodyPr>
          <a:lstStyle/>
          <a:p>
            <a:r>
              <a:rPr lang="en-US" dirty="0" smtClean="0"/>
              <a:t>We’ve </a:t>
            </a:r>
            <a:r>
              <a:rPr lang="en-US" dirty="0" smtClean="0"/>
              <a:t>talked about the reason for maintaining accounting information and the end result of all of this recording is the preparation of financial statements. These statements let people see, at a glance, the financial position of an organization. These statements provide summaries of the operating information and are used extensively by people within and external to the company. The statements fall into one of two categories:</a:t>
            </a:r>
          </a:p>
          <a:p>
            <a:r>
              <a:rPr lang="en-US" b="1" dirty="0" smtClean="0"/>
              <a:t>Status/Stock</a:t>
            </a:r>
            <a:r>
              <a:rPr lang="en-US" dirty="0" smtClean="0"/>
              <a:t> – these statements show the financial status of an organization at one specified instant in time. Stock reports = a snapshot.</a:t>
            </a:r>
          </a:p>
          <a:p>
            <a:r>
              <a:rPr lang="en-US" b="1" dirty="0" smtClean="0"/>
              <a:t>Flow Report </a:t>
            </a:r>
            <a:r>
              <a:rPr lang="en-US" dirty="0" smtClean="0"/>
              <a:t>– these statements show the flow of financial information over a period of time. Flow reports = motion picture</a:t>
            </a:r>
          </a:p>
          <a:p>
            <a:r>
              <a:rPr lang="en-US" dirty="0" smtClean="0"/>
              <a:t>GAAP requires the preparation of three different statements</a:t>
            </a:r>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Balance Sheet</a:t>
            </a:r>
          </a:p>
        </p:txBody>
      </p:sp>
      <p:sp>
        <p:nvSpPr>
          <p:cNvPr id="3" name="Content Placeholder 2"/>
          <p:cNvSpPr>
            <a:spLocks noGrp="1"/>
          </p:cNvSpPr>
          <p:nvPr>
            <p:ph idx="1"/>
          </p:nvPr>
        </p:nvSpPr>
        <p:spPr/>
        <p:txBody>
          <a:bodyPr>
            <a:normAutofit/>
          </a:bodyPr>
          <a:lstStyle/>
          <a:p>
            <a:r>
              <a:rPr lang="en-US" dirty="0" smtClean="0"/>
              <a:t>A </a:t>
            </a:r>
            <a:r>
              <a:rPr lang="en-US" dirty="0" smtClean="0"/>
              <a:t>Balance Sheet is a status report that shows information about the organization’s resources at one given time. Examples of information found on a balance sheet are how much cash is in the bank, what is owed to creditors, and the value of the company’s assets</a:t>
            </a:r>
            <a:r>
              <a:rPr lang="en-US" dirty="0" smtClean="0"/>
              <a:t>.</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lassifiedbalancesheet.bmp"/>
          <p:cNvPicPr>
            <a:picLocks noChangeAspect="1"/>
          </p:cNvPicPr>
          <p:nvPr/>
        </p:nvPicPr>
        <p:blipFill>
          <a:blip r:embed="rId2"/>
          <a:stretch>
            <a:fillRect/>
          </a:stretch>
        </p:blipFill>
        <p:spPr>
          <a:xfrm>
            <a:off x="138112" y="1019175"/>
            <a:ext cx="8867775" cy="481965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Income Statement</a:t>
            </a:r>
          </a:p>
        </p:txBody>
      </p:sp>
      <p:sp>
        <p:nvSpPr>
          <p:cNvPr id="3" name="Content Placeholder 2"/>
          <p:cNvSpPr>
            <a:spLocks noGrp="1"/>
          </p:cNvSpPr>
          <p:nvPr>
            <p:ph idx="1"/>
          </p:nvPr>
        </p:nvSpPr>
        <p:spPr/>
        <p:txBody>
          <a:bodyPr>
            <a:normAutofit/>
          </a:bodyPr>
          <a:lstStyle/>
          <a:p>
            <a:r>
              <a:rPr lang="en-US" dirty="0" smtClean="0"/>
              <a:t>An </a:t>
            </a:r>
            <a:r>
              <a:rPr lang="en-US" dirty="0" smtClean="0"/>
              <a:t>Income Statement (also called a Statement of Earnings, Statement of Operations, or a Profit and Loss Statement) is a report that shows the flow of revenues (amounts earned from business activity) and expenses (amounts paid in the course of operations) over a given period of time, typically a month, quarter, or year</a:t>
            </a:r>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ncomeStatement.bmp"/>
          <p:cNvPicPr>
            <a:picLocks noChangeAspect="1"/>
          </p:cNvPicPr>
          <p:nvPr/>
        </p:nvPicPr>
        <p:blipFill>
          <a:blip r:embed="rId2"/>
          <a:srcRect r="52020" b="48584"/>
          <a:stretch>
            <a:fillRect/>
          </a:stretch>
        </p:blipFill>
        <p:spPr>
          <a:xfrm>
            <a:off x="800099" y="738187"/>
            <a:ext cx="6809145" cy="520541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Need Accounting?</a:t>
            </a:r>
            <a:endParaRPr lang="en-US" dirty="0"/>
          </a:p>
        </p:txBody>
      </p:sp>
      <p:sp>
        <p:nvSpPr>
          <p:cNvPr id="3" name="Content Placeholder 2"/>
          <p:cNvSpPr>
            <a:spLocks noGrp="1"/>
          </p:cNvSpPr>
          <p:nvPr>
            <p:ph idx="1"/>
          </p:nvPr>
        </p:nvSpPr>
        <p:spPr/>
        <p:txBody>
          <a:bodyPr/>
          <a:lstStyle/>
          <a:p>
            <a:r>
              <a:rPr lang="en-US" dirty="0" smtClean="0"/>
              <a:t>Asking </a:t>
            </a:r>
            <a:r>
              <a:rPr lang="en-US" dirty="0" smtClean="0"/>
              <a:t>that question of an accountant is like asking a farmer why we need rain.  We need accounting because it’s the only way for business to grow and flourish.  Accounting is the backbone of the business financial world.   After all, accounting was created in response to the development of trade and commerce during the medieval times</a:t>
            </a:r>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Cash Flow</a:t>
            </a:r>
          </a:p>
        </p:txBody>
      </p:sp>
      <p:sp>
        <p:nvSpPr>
          <p:cNvPr id="3" name="Content Placeholder 2"/>
          <p:cNvSpPr>
            <a:spLocks noGrp="1"/>
          </p:cNvSpPr>
          <p:nvPr>
            <p:ph idx="1"/>
          </p:nvPr>
        </p:nvSpPr>
        <p:spPr/>
        <p:txBody>
          <a:bodyPr>
            <a:normAutofit/>
          </a:bodyPr>
          <a:lstStyle/>
          <a:p>
            <a:r>
              <a:rPr lang="en-US" dirty="0" smtClean="0"/>
              <a:t>As </a:t>
            </a:r>
            <a:r>
              <a:rPr lang="en-US" dirty="0" smtClean="0"/>
              <a:t>the name suggests, this is also a flow statement that details the movement of cash through the organization over a specified period</a:t>
            </a:r>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ashflow.bmp"/>
          <p:cNvPicPr>
            <a:picLocks noChangeAspect="1"/>
          </p:cNvPicPr>
          <p:nvPr/>
        </p:nvPicPr>
        <p:blipFill>
          <a:blip r:embed="rId2"/>
          <a:stretch>
            <a:fillRect/>
          </a:stretch>
        </p:blipFill>
        <p:spPr>
          <a:xfrm>
            <a:off x="1752600" y="685800"/>
            <a:ext cx="5319505" cy="53340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Accounting?</a:t>
            </a:r>
            <a:endParaRPr lang="en-US" dirty="0" smtClean="0"/>
          </a:p>
        </p:txBody>
      </p:sp>
      <p:sp>
        <p:nvSpPr>
          <p:cNvPr id="3" name="Content Placeholder 2"/>
          <p:cNvSpPr>
            <a:spLocks noGrp="1"/>
          </p:cNvSpPr>
          <p:nvPr>
            <p:ph idx="1"/>
          </p:nvPr>
        </p:nvSpPr>
        <p:spPr/>
        <p:txBody>
          <a:bodyPr>
            <a:normAutofit/>
          </a:bodyPr>
          <a:lstStyle/>
          <a:p>
            <a:r>
              <a:rPr lang="en-US" dirty="0" smtClean="0"/>
              <a:t>The </a:t>
            </a:r>
            <a:r>
              <a:rPr lang="en-US" dirty="0" smtClean="0"/>
              <a:t>whole purpose of accounting is to provide information that is useful and relevant for interested parities when making decisions regarding the company and its operations. In order to do that effectively, a specific language and subsequent rules have been developed for users of the information. By learning accounting you learn these rules and can then communicate financial information with others in a comprehensible and comparable manner.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p:txBody>
          <a:bodyPr/>
          <a:lstStyle/>
          <a:p>
            <a:r>
              <a:rPr lang="en-US" dirty="0" smtClean="0"/>
              <a:t>Italy </a:t>
            </a:r>
            <a:r>
              <a:rPr lang="en-US" dirty="0" smtClean="0"/>
              <a:t>is our first recorded source for accounting entries, and the first published accounting work in 1494 was by a Venetian monk.  So you see accounting as an organized method for record-keeping has been around almost as long as the trade and business industries.  Another interesting fact is the knowledge and principles upon which the first accounting practices were established, have changed very little in the many hundreds of years that accounting has been in use.  The concepts of assets, liabilities, and income and the need to reconcile these areas is still the basis for all accounting functions today</a:t>
            </a:r>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a:t>
            </a:r>
            <a:endParaRPr lang="en-US" dirty="0"/>
          </a:p>
        </p:txBody>
      </p:sp>
      <p:sp>
        <p:nvSpPr>
          <p:cNvPr id="3" name="Content Placeholder 2"/>
          <p:cNvSpPr>
            <a:spLocks noGrp="1"/>
          </p:cNvSpPr>
          <p:nvPr>
            <p:ph idx="1"/>
          </p:nvPr>
        </p:nvSpPr>
        <p:spPr/>
        <p:txBody>
          <a:bodyPr/>
          <a:lstStyle/>
          <a:p>
            <a:r>
              <a:rPr lang="en-US" dirty="0" smtClean="0"/>
              <a:t>The </a:t>
            </a:r>
            <a:r>
              <a:rPr lang="en-US" dirty="0" smtClean="0"/>
              <a:t>process for recording those transactions, and the many reports generated by the compilation of that information has evolved over the last two hundred years.  Thanks to the creation of computers, many of the bookkeeping functions that are vital to accounting, but somewhat repetitive are performed by data entry clerks, and the reports generated come from the IS Department.  The end result is still the same: accounting gives us the financial snapshot we need in order to make solid business decisions about the current status or projected future health of our businesses</a:t>
            </a:r>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Categories</a:t>
            </a:r>
            <a:endParaRPr lang="en-US" dirty="0"/>
          </a:p>
        </p:txBody>
      </p:sp>
      <p:sp>
        <p:nvSpPr>
          <p:cNvPr id="3" name="Content Placeholder 2"/>
          <p:cNvSpPr>
            <a:spLocks noGrp="1"/>
          </p:cNvSpPr>
          <p:nvPr>
            <p:ph idx="1"/>
          </p:nvPr>
        </p:nvSpPr>
        <p:spPr/>
        <p:txBody>
          <a:bodyPr/>
          <a:lstStyle/>
          <a:p>
            <a:r>
              <a:rPr lang="en-US" b="1" dirty="0" smtClean="0"/>
              <a:t>There </a:t>
            </a:r>
            <a:r>
              <a:rPr lang="en-US" b="1" dirty="0" smtClean="0"/>
              <a:t>are two basic categories of accounting: financial accounting and managerial accounting.</a:t>
            </a:r>
            <a:r>
              <a:rPr lang="en-US" dirty="0" smtClean="0"/>
              <a:t>  Financial accounting is comprised of information that companies make available to the general public:  stockholders, creditors, customers, suppliers, and regulatory commissions.  Managerial accounting deals with information that is not made public.  Information such as salary costs, Cost of goods produced, profit targets, and material control information.  The knowledge supplied by managerial accounting is for the use of department heads, division managers, and supervisors to help them make better decisions about the day-to-day operations of the </a:t>
            </a:r>
            <a:r>
              <a:rPr lang="en-US" dirty="0" smtClean="0"/>
              <a:t>business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Accountability</a:t>
            </a:r>
            <a:endParaRPr lang="en-US" dirty="0"/>
          </a:p>
        </p:txBody>
      </p:sp>
      <p:sp>
        <p:nvSpPr>
          <p:cNvPr id="3" name="Content Placeholder 2"/>
          <p:cNvSpPr>
            <a:spLocks noGrp="1"/>
          </p:cNvSpPr>
          <p:nvPr>
            <p:ph idx="1"/>
          </p:nvPr>
        </p:nvSpPr>
        <p:spPr/>
        <p:txBody>
          <a:bodyPr/>
          <a:lstStyle/>
          <a:p>
            <a:r>
              <a:rPr lang="en-US" dirty="0" smtClean="0"/>
              <a:t>Now</a:t>
            </a:r>
            <a:r>
              <a:rPr lang="en-US" dirty="0" smtClean="0"/>
              <a:t>, what about the “accountability” part of the accounting process?  Why do we need that and how do we enforce it?  Businesses need to be held accountable for the methods they use to run a business because the potential for greed, theft, and dishonesty exist in every business.  You have only to read the current events section of the newspaper to realize how rampant corporate abuse is in business today.  We have Enron, HEALTHSOUTH, and Martha Stewart examples to show us just how extensive the problem has become.  There are specialized areas of accounting, that when correctly enforced, eliminate the possibility for fraud.  Auditing and income taxation, when used correctly, force business to account for all business income, transactions, and transfers, and then to pay their fair share of the tax burden.  The catch here is that the principles must be correctly enforced</a:t>
            </a:r>
            <a:r>
              <a:rPr lang="en-US" dirty="0" smtClean="0"/>
              <a:t>.</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Conscience</a:t>
            </a:r>
            <a:endParaRPr lang="en-US" dirty="0"/>
          </a:p>
        </p:txBody>
      </p:sp>
      <p:sp>
        <p:nvSpPr>
          <p:cNvPr id="3" name="Content Placeholder 2"/>
          <p:cNvSpPr>
            <a:spLocks noGrp="1"/>
          </p:cNvSpPr>
          <p:nvPr>
            <p:ph idx="1"/>
          </p:nvPr>
        </p:nvSpPr>
        <p:spPr/>
        <p:txBody>
          <a:bodyPr/>
          <a:lstStyle/>
          <a:p>
            <a:r>
              <a:rPr lang="en-US" dirty="0" smtClean="0"/>
              <a:t>Accounting </a:t>
            </a:r>
            <a:r>
              <a:rPr lang="en-US" dirty="0" smtClean="0"/>
              <a:t>is the </a:t>
            </a:r>
            <a:r>
              <a:rPr lang="en-US" dirty="0" smtClean="0"/>
              <a:t>conscience </a:t>
            </a:r>
            <a:r>
              <a:rPr lang="en-US" dirty="0" smtClean="0"/>
              <a:t>of the business world.  When handled with care and with respect, it performs as expected.  When abuse occurs, and the system is circumvented or overridden because of dishonesty and greed, it doesn’t work correctly. Accounting is much like all other systems in place, they are only as good as the people using them.</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Accounting?</a:t>
            </a:r>
            <a:endParaRPr lang="en-US" dirty="0"/>
          </a:p>
        </p:txBody>
      </p:sp>
      <p:sp>
        <p:nvSpPr>
          <p:cNvPr id="3" name="Content Placeholder 2"/>
          <p:cNvSpPr>
            <a:spLocks noGrp="1"/>
          </p:cNvSpPr>
          <p:nvPr>
            <p:ph idx="1"/>
          </p:nvPr>
        </p:nvSpPr>
        <p:spPr/>
        <p:txBody>
          <a:bodyPr>
            <a:normAutofit/>
          </a:bodyPr>
          <a:lstStyle/>
          <a:p>
            <a:r>
              <a:rPr lang="en-US" b="1" dirty="0" smtClean="0"/>
              <a:t>Topic:</a:t>
            </a:r>
          </a:p>
          <a:p>
            <a:pPr lvl="1"/>
            <a:r>
              <a:rPr lang="en-US" dirty="0" smtClean="0"/>
              <a:t>Introduction to Accounting</a:t>
            </a:r>
          </a:p>
          <a:p>
            <a:pPr>
              <a:buNone/>
            </a:pPr>
            <a:r>
              <a:rPr lang="en-US" dirty="0" smtClean="0"/>
              <a:t> </a:t>
            </a:r>
            <a:r>
              <a:rPr lang="en-US" b="1" dirty="0" smtClean="0"/>
              <a:t>Concept:</a:t>
            </a:r>
          </a:p>
          <a:p>
            <a:pPr>
              <a:buNone/>
            </a:pPr>
            <a:r>
              <a:rPr lang="en-US" b="1" dirty="0" smtClean="0"/>
              <a:t>	</a:t>
            </a:r>
            <a:r>
              <a:rPr lang="en-US" dirty="0" smtClean="0"/>
              <a:t>Understand the purpose of accounting records both within organizations and for use by outside parties.</a:t>
            </a:r>
          </a:p>
          <a:p>
            <a:pPr>
              <a:buNone/>
            </a:pPr>
            <a:r>
              <a:rPr lang="en-US" dirty="0" smtClean="0"/>
              <a:t> </a:t>
            </a:r>
            <a:r>
              <a:rPr lang="en-US" b="1" dirty="0" smtClean="0"/>
              <a:t>Objectives:</a:t>
            </a:r>
            <a:endParaRPr lang="en-US" dirty="0" smtClean="0"/>
          </a:p>
          <a:p>
            <a:pPr lvl="1"/>
            <a:r>
              <a:rPr lang="en-US" dirty="0" smtClean="0"/>
              <a:t>Students will understand the importance of the accounting language. </a:t>
            </a:r>
          </a:p>
          <a:p>
            <a:pPr lvl="1"/>
            <a:r>
              <a:rPr lang="en-US" dirty="0" smtClean="0"/>
              <a:t>Students will understand the three main types of accounting information. </a:t>
            </a:r>
          </a:p>
          <a:p>
            <a:pPr lvl="1"/>
            <a:r>
              <a:rPr lang="en-US" dirty="0" smtClean="0"/>
              <a:t>Students will be introduced to the “principles” of accounting and GAAP. </a:t>
            </a:r>
          </a:p>
          <a:p>
            <a:pPr lvl="1"/>
            <a:r>
              <a:rPr lang="en-US" dirty="0" smtClean="0"/>
              <a:t>Students will be introduced to the three types of accounting reports required by GAAP</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to="" calcmode="lin" valueType="num">
                                      <p:cBhvr>
                                        <p:cTn id="27" dur="1" fill="hold"/>
                                        <p:tgtEl>
                                          <p:spTgt spid="3">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to="" calcmode="lin" valueType="num">
                                      <p:cBhvr>
                                        <p:cTn id="32" dur="1" fill="hold"/>
                                        <p:tgtEl>
                                          <p:spTgt spid="3">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to="" calcmode="lin" valueType="num">
                                      <p:cBhvr>
                                        <p:cTn id="37" dur="1" fill="hold"/>
                                        <p:tgtEl>
                                          <p:spTgt spid="3">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to="" calcmode="lin" valueType="num">
                                      <p:cBhvr>
                                        <p:cTn id="42" dur="1" fill="hold"/>
                                        <p:tgtEl>
                                          <p:spTgt spid="3">
                                            <p:txEl>
                                              <p:pRg st="7" end="7"/>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to="" calcmode="lin" valueType="num">
                                      <p:cBhvr>
                                        <p:cTn id="47" dur="1" fill="hold"/>
                                        <p:tgtEl>
                                          <p:spTgt spid="3">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Accounting?</a:t>
            </a:r>
            <a:endParaRPr lang="en-US" dirty="0"/>
          </a:p>
        </p:txBody>
      </p:sp>
      <p:sp>
        <p:nvSpPr>
          <p:cNvPr id="3" name="Content Placeholder 2"/>
          <p:cNvSpPr>
            <a:spLocks noGrp="1"/>
          </p:cNvSpPr>
          <p:nvPr>
            <p:ph idx="1"/>
          </p:nvPr>
        </p:nvSpPr>
        <p:spPr/>
        <p:txBody>
          <a:bodyPr>
            <a:normAutofit/>
          </a:bodyPr>
          <a:lstStyle/>
          <a:p>
            <a:r>
              <a:rPr lang="en-US" dirty="0" smtClean="0"/>
              <a:t>Quite </a:t>
            </a:r>
            <a:r>
              <a:rPr lang="en-US" dirty="0" smtClean="0"/>
              <a:t>simply, accounting is a language: a language that provides information about the </a:t>
            </a:r>
            <a:r>
              <a:rPr lang="en-US" b="1" dirty="0" smtClean="0"/>
              <a:t>financial position </a:t>
            </a:r>
            <a:r>
              <a:rPr lang="en-US" dirty="0" smtClean="0"/>
              <a:t>of an organization. When you study accounting you are essentially learning this </a:t>
            </a:r>
            <a:r>
              <a:rPr lang="en-US" b="1" dirty="0" smtClean="0"/>
              <a:t>specialized language</a:t>
            </a:r>
            <a:r>
              <a:rPr lang="en-US" dirty="0" smtClean="0"/>
              <a:t>. By learning this language you can communicate and understand the financial operations of any and all types of organizations. </a:t>
            </a:r>
          </a:p>
          <a:p>
            <a:endParaRPr lang="en-US" dirty="0" smtClean="0"/>
          </a:p>
          <a:p>
            <a:r>
              <a:rPr lang="en-US" dirty="0" smtClean="0"/>
              <a:t>This is because the information required by most organizations is very similar and can be broken down into </a:t>
            </a:r>
            <a:r>
              <a:rPr lang="en-US" b="1" dirty="0" smtClean="0"/>
              <a:t>three main categories</a:t>
            </a:r>
            <a:r>
              <a:rPr lang="en-US" dirty="0" smtClean="0"/>
              <a:t>:</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to="" calcmode="lin" valueType="num">
                                      <p:cBhvr>
                                        <p:cTn id="12" dur="1" fill="hold"/>
                                        <p:tgtEl>
                                          <p:spTgt spid="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arent Bill of Rights presentation">
  <a:themeElements>
    <a:clrScheme name="Axis 8">
      <a:dk1>
        <a:srgbClr val="292929"/>
      </a:dk1>
      <a:lt1>
        <a:srgbClr val="FFFFFF"/>
      </a:lt1>
      <a:dk2>
        <a:srgbClr val="000000"/>
      </a:dk2>
      <a:lt2>
        <a:srgbClr val="808080"/>
      </a:lt2>
      <a:accent1>
        <a:srgbClr val="CC9900"/>
      </a:accent1>
      <a:accent2>
        <a:srgbClr val="CCCC99"/>
      </a:accent2>
      <a:accent3>
        <a:srgbClr val="FFFFFF"/>
      </a:accent3>
      <a:accent4>
        <a:srgbClr val="212121"/>
      </a:accent4>
      <a:accent5>
        <a:srgbClr val="E2CAAA"/>
      </a:accent5>
      <a:accent6>
        <a:srgbClr val="B9B98A"/>
      </a:accent6>
      <a:hlink>
        <a:srgbClr val="999933"/>
      </a:hlink>
      <a:folHlink>
        <a:srgbClr val="B2B2B2"/>
      </a:folHlink>
    </a:clrScheme>
    <a:fontScheme name="Axis">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Axis 1">
        <a:dk1>
          <a:srgbClr val="080808"/>
        </a:dk1>
        <a:lt1>
          <a:srgbClr val="F8F8F8"/>
        </a:lt1>
        <a:dk2>
          <a:srgbClr val="330000"/>
        </a:dk2>
        <a:lt2>
          <a:srgbClr val="FFFFFF"/>
        </a:lt2>
        <a:accent1>
          <a:srgbClr val="FF9900"/>
        </a:accent1>
        <a:accent2>
          <a:srgbClr val="CC3300"/>
        </a:accent2>
        <a:accent3>
          <a:srgbClr val="ADAAAA"/>
        </a:accent3>
        <a:accent4>
          <a:srgbClr val="D4D4D4"/>
        </a:accent4>
        <a:accent5>
          <a:srgbClr val="FFCAAA"/>
        </a:accent5>
        <a:accent6>
          <a:srgbClr val="B92D00"/>
        </a:accent6>
        <a:hlink>
          <a:srgbClr val="CC6600"/>
        </a:hlink>
        <a:folHlink>
          <a:srgbClr val="B2B282"/>
        </a:folHlink>
      </a:clrScheme>
      <a:clrMap bg1="dk2" tx1="lt1" bg2="dk1" tx2="lt2" accent1="accent1" accent2="accent2" accent3="accent3" accent4="accent4" accent5="accent5" accent6="accent6" hlink="hlink" folHlink="folHlink"/>
    </a:extraClrScheme>
    <a:extraClrScheme>
      <a:clrScheme name="Axis 2">
        <a:dk1>
          <a:srgbClr val="333333"/>
        </a:dk1>
        <a:lt1>
          <a:srgbClr val="F8F8F8"/>
        </a:lt1>
        <a:dk2>
          <a:srgbClr val="800000"/>
        </a:dk2>
        <a:lt2>
          <a:srgbClr val="FFFFFF"/>
        </a:lt2>
        <a:accent1>
          <a:srgbClr val="CC9900"/>
        </a:accent1>
        <a:accent2>
          <a:srgbClr val="666666"/>
        </a:accent2>
        <a:accent3>
          <a:srgbClr val="C0AAAA"/>
        </a:accent3>
        <a:accent4>
          <a:srgbClr val="D4D4D4"/>
        </a:accent4>
        <a:accent5>
          <a:srgbClr val="E2CAAA"/>
        </a:accent5>
        <a:accent6>
          <a:srgbClr val="5C5C5C"/>
        </a:accent6>
        <a:hlink>
          <a:srgbClr val="CC6600"/>
        </a:hlink>
        <a:folHlink>
          <a:srgbClr val="95A587"/>
        </a:folHlink>
      </a:clrScheme>
      <a:clrMap bg1="dk2" tx1="lt1" bg2="dk1" tx2="lt2" accent1="accent1" accent2="accent2" accent3="accent3" accent4="accent4" accent5="accent5" accent6="accent6" hlink="hlink" folHlink="folHlink"/>
    </a:extraClrScheme>
    <a:extraClrScheme>
      <a:clrScheme name="Axis 3">
        <a:dk1>
          <a:srgbClr val="5F5F5F"/>
        </a:dk1>
        <a:lt1>
          <a:srgbClr val="A4BEE0"/>
        </a:lt1>
        <a:dk2>
          <a:srgbClr val="013253"/>
        </a:dk2>
        <a:lt2>
          <a:srgbClr val="FFFFFF"/>
        </a:lt2>
        <a:accent1>
          <a:srgbClr val="588480"/>
        </a:accent1>
        <a:accent2>
          <a:srgbClr val="6600FF"/>
        </a:accent2>
        <a:accent3>
          <a:srgbClr val="AAADB3"/>
        </a:accent3>
        <a:accent4>
          <a:srgbClr val="8BA2BF"/>
        </a:accent4>
        <a:accent5>
          <a:srgbClr val="B4C2C0"/>
        </a:accent5>
        <a:accent6>
          <a:srgbClr val="5C00E7"/>
        </a:accent6>
        <a:hlink>
          <a:srgbClr val="CCCC00"/>
        </a:hlink>
        <a:folHlink>
          <a:srgbClr val="5F5F5F"/>
        </a:folHlink>
      </a:clrScheme>
      <a:clrMap bg1="dk2" tx1="lt1" bg2="dk1" tx2="lt2" accent1="accent1" accent2="accent2" accent3="accent3" accent4="accent4" accent5="accent5" accent6="accent6" hlink="hlink" folHlink="folHlink"/>
    </a:extraClrScheme>
    <a:extraClrScheme>
      <a:clrScheme name="Axis 4">
        <a:dk1>
          <a:srgbClr val="003300"/>
        </a:dk1>
        <a:lt1>
          <a:srgbClr val="F8F8F8"/>
        </a:lt1>
        <a:dk2>
          <a:srgbClr val="3D4A1C"/>
        </a:dk2>
        <a:lt2>
          <a:srgbClr val="FFFFFF"/>
        </a:lt2>
        <a:accent1>
          <a:srgbClr val="99CC00"/>
        </a:accent1>
        <a:accent2>
          <a:srgbClr val="669900"/>
        </a:accent2>
        <a:accent3>
          <a:srgbClr val="AFB1AB"/>
        </a:accent3>
        <a:accent4>
          <a:srgbClr val="D4D4D4"/>
        </a:accent4>
        <a:accent5>
          <a:srgbClr val="CAE2AA"/>
        </a:accent5>
        <a:accent6>
          <a:srgbClr val="5C8A00"/>
        </a:accent6>
        <a:hlink>
          <a:srgbClr val="CC9900"/>
        </a:hlink>
        <a:folHlink>
          <a:srgbClr val="B2B282"/>
        </a:folHlink>
      </a:clrScheme>
      <a:clrMap bg1="dk2" tx1="lt1" bg2="dk1" tx2="lt2" accent1="accent1" accent2="accent2" accent3="accent3" accent4="accent4" accent5="accent5" accent6="accent6" hlink="hlink" folHlink="folHlink"/>
    </a:extraClrScheme>
    <a:extraClrScheme>
      <a:clrScheme name="Axis 5">
        <a:dk1>
          <a:srgbClr val="333333"/>
        </a:dk1>
        <a:lt1>
          <a:srgbClr val="F8F8F8"/>
        </a:lt1>
        <a:dk2>
          <a:srgbClr val="005D8C"/>
        </a:dk2>
        <a:lt2>
          <a:srgbClr val="FFFFFF"/>
        </a:lt2>
        <a:accent1>
          <a:srgbClr val="00CC99"/>
        </a:accent1>
        <a:accent2>
          <a:srgbClr val="0099CC"/>
        </a:accent2>
        <a:accent3>
          <a:srgbClr val="AAB6C5"/>
        </a:accent3>
        <a:accent4>
          <a:srgbClr val="D4D4D4"/>
        </a:accent4>
        <a:accent5>
          <a:srgbClr val="AAE2CA"/>
        </a:accent5>
        <a:accent6>
          <a:srgbClr val="008AB9"/>
        </a:accent6>
        <a:hlink>
          <a:srgbClr val="FFCC00"/>
        </a:hlink>
        <a:folHlink>
          <a:srgbClr val="D8D48C"/>
        </a:folHlink>
      </a:clrScheme>
      <a:clrMap bg1="dk2" tx1="lt1" bg2="dk1" tx2="lt2" accent1="accent1" accent2="accent2" accent3="accent3" accent4="accent4" accent5="accent5" accent6="accent6" hlink="hlink" folHlink="folHlink"/>
    </a:extraClrScheme>
    <a:extraClrScheme>
      <a:clrScheme name="Axis 6">
        <a:dk1>
          <a:srgbClr val="000000"/>
        </a:dk1>
        <a:lt1>
          <a:srgbClr val="ECAE00"/>
        </a:lt1>
        <a:dk2>
          <a:srgbClr val="FFFFFF"/>
        </a:dk2>
        <a:lt2>
          <a:srgbClr val="333333"/>
        </a:lt2>
        <a:accent1>
          <a:srgbClr val="CC6600"/>
        </a:accent1>
        <a:accent2>
          <a:srgbClr val="BA6D10"/>
        </a:accent2>
        <a:accent3>
          <a:srgbClr val="F4D3AA"/>
        </a:accent3>
        <a:accent4>
          <a:srgbClr val="000000"/>
        </a:accent4>
        <a:accent5>
          <a:srgbClr val="E2B8AA"/>
        </a:accent5>
        <a:accent6>
          <a:srgbClr val="A8620D"/>
        </a:accent6>
        <a:hlink>
          <a:srgbClr val="666633"/>
        </a:hlink>
        <a:folHlink>
          <a:srgbClr val="8D996D"/>
        </a:folHlink>
      </a:clrScheme>
      <a:clrMap bg1="lt1" tx1="dk1" bg2="lt2" tx2="dk2" accent1="accent1" accent2="accent2" accent3="accent3" accent4="accent4" accent5="accent5" accent6="accent6" hlink="hlink" folHlink="folHlink"/>
    </a:extraClrScheme>
    <a:extraClrScheme>
      <a:clrScheme name="Axis 7">
        <a:dk1>
          <a:srgbClr val="000000"/>
        </a:dk1>
        <a:lt1>
          <a:srgbClr val="FFFFFF"/>
        </a:lt1>
        <a:dk2>
          <a:srgbClr val="372221"/>
        </a:dk2>
        <a:lt2>
          <a:srgbClr val="808080"/>
        </a:lt2>
        <a:accent1>
          <a:srgbClr val="009999"/>
        </a:accent1>
        <a:accent2>
          <a:srgbClr val="9AAC98"/>
        </a:accent2>
        <a:accent3>
          <a:srgbClr val="FFFFFF"/>
        </a:accent3>
        <a:accent4>
          <a:srgbClr val="000000"/>
        </a:accent4>
        <a:accent5>
          <a:srgbClr val="AACACA"/>
        </a:accent5>
        <a:accent6>
          <a:srgbClr val="8B9B89"/>
        </a:accent6>
        <a:hlink>
          <a:srgbClr val="666699"/>
        </a:hlink>
        <a:folHlink>
          <a:srgbClr val="B2B2B2"/>
        </a:folHlink>
      </a:clrScheme>
      <a:clrMap bg1="lt1" tx1="dk1" bg2="lt2" tx2="dk2" accent1="accent1" accent2="accent2" accent3="accent3" accent4="accent4" accent5="accent5" accent6="accent6" hlink="hlink" folHlink="folHlink"/>
    </a:extraClrScheme>
    <a:extraClrScheme>
      <a:clrScheme name="Axis 8">
        <a:dk1>
          <a:srgbClr val="292929"/>
        </a:dk1>
        <a:lt1>
          <a:srgbClr val="FFFFFF"/>
        </a:lt1>
        <a:dk2>
          <a:srgbClr val="000000"/>
        </a:dk2>
        <a:lt2>
          <a:srgbClr val="808080"/>
        </a:lt2>
        <a:accent1>
          <a:srgbClr val="CC9900"/>
        </a:accent1>
        <a:accent2>
          <a:srgbClr val="CCCC99"/>
        </a:accent2>
        <a:accent3>
          <a:srgbClr val="FFFFFF"/>
        </a:accent3>
        <a:accent4>
          <a:srgbClr val="212121"/>
        </a:accent4>
        <a:accent5>
          <a:srgbClr val="E2CAAA"/>
        </a:accent5>
        <a:accent6>
          <a:srgbClr val="B9B98A"/>
        </a:accent6>
        <a:hlink>
          <a:srgbClr val="999933"/>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Parent Bill of Rights</Template>
  <TotalTime>198</TotalTime>
  <Words>1113</Words>
  <Application>Microsoft Office PowerPoint</Application>
  <PresentationFormat>On-screen Show (4:3)</PresentationFormat>
  <Paragraphs>56</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Parent Bill of Rights presentation</vt:lpstr>
      <vt:lpstr>Introducing Accounting</vt:lpstr>
      <vt:lpstr>Why Do We Need Accounting?</vt:lpstr>
      <vt:lpstr>History</vt:lpstr>
      <vt:lpstr>Evolution</vt:lpstr>
      <vt:lpstr>Categories</vt:lpstr>
      <vt:lpstr>Accountability</vt:lpstr>
      <vt:lpstr>Conscience</vt:lpstr>
      <vt:lpstr>What is Accounting?</vt:lpstr>
      <vt:lpstr>What is Accounting?</vt:lpstr>
      <vt:lpstr>What is Accounting?</vt:lpstr>
      <vt:lpstr>What is Accounting?</vt:lpstr>
      <vt:lpstr>What is Accounting?</vt:lpstr>
      <vt:lpstr>What is Accounting?</vt:lpstr>
      <vt:lpstr>What is Accounting?</vt:lpstr>
      <vt:lpstr>What Is The End Result Of All This Accounting Information?</vt:lpstr>
      <vt:lpstr>Balance Sheet</vt:lpstr>
      <vt:lpstr>Slide 17</vt:lpstr>
      <vt:lpstr>Income Statement</vt:lpstr>
      <vt:lpstr>Slide 19</vt:lpstr>
      <vt:lpstr>Statement of Cash Flow</vt:lpstr>
      <vt:lpstr>Slide 21</vt:lpstr>
      <vt:lpstr>What is Accounting?</vt:lpstr>
    </vt:vector>
  </TitlesOfParts>
  <Company>Plateau Valley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Introducing Accounting</dc:title>
  <dc:creator>deddy</dc:creator>
  <cp:lastModifiedBy>deddy</cp:lastModifiedBy>
  <cp:revision>11</cp:revision>
  <dcterms:created xsi:type="dcterms:W3CDTF">2008-08-12T18:13:49Z</dcterms:created>
  <dcterms:modified xsi:type="dcterms:W3CDTF">2008-08-12T21:32:25Z</dcterms:modified>
</cp:coreProperties>
</file>